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2" r:id="rId1"/>
  </p:sldMasterIdLst>
  <p:notesMasterIdLst>
    <p:notesMasterId r:id="rId22"/>
  </p:notesMasterIdLst>
  <p:sldIdLst>
    <p:sldId id="256" r:id="rId2"/>
    <p:sldId id="257" r:id="rId3"/>
    <p:sldId id="260" r:id="rId4"/>
    <p:sldId id="271" r:id="rId5"/>
    <p:sldId id="261" r:id="rId6"/>
    <p:sldId id="262" r:id="rId7"/>
    <p:sldId id="269" r:id="rId8"/>
    <p:sldId id="263" r:id="rId9"/>
    <p:sldId id="264" r:id="rId10"/>
    <p:sldId id="275" r:id="rId11"/>
    <p:sldId id="270" r:id="rId12"/>
    <p:sldId id="273" r:id="rId13"/>
    <p:sldId id="265" r:id="rId14"/>
    <p:sldId id="266" r:id="rId15"/>
    <p:sldId id="267" r:id="rId16"/>
    <p:sldId id="272" r:id="rId17"/>
    <p:sldId id="268" r:id="rId18"/>
    <p:sldId id="259" r:id="rId19"/>
    <p:sldId id="258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2"/>
    <p:restoredTop sz="79701"/>
  </p:normalViewPr>
  <p:slideViewPr>
    <p:cSldViewPr snapToGrid="0" snapToObjects="1">
      <p:cViewPr varScale="1">
        <p:scale>
          <a:sx n="91" d="100"/>
          <a:sy n="91" d="100"/>
        </p:scale>
        <p:origin x="1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52B11-DFE4-E548-BE18-2D2CEB562A0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E66E0-8450-D74D-A953-B7C75D4A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3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work focuses on creating a hybrid testing platform simulation with Linux network devices such as HS. This system supports a distributed communication network using real networking hardware to analysis of communication network applications and their. The challenge in designing such a hybrid system is in the synchronization. We implement a solution for this synchronization challenge through a virtual time system. </a:t>
            </a:r>
          </a:p>
          <a:p>
            <a:endParaRPr lang="en-US" dirty="0"/>
          </a:p>
          <a:p>
            <a:r>
              <a:rPr lang="en-US" dirty="0"/>
              <a:t>An efficient system clock has to minimize the overhead of its own operation, ensuring the accuracy of the system. We demonstrate 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66E0-8450-D74D-A953-B7C75D4A42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3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OpenV</a:t>
            </a:r>
            <a:r>
              <a:rPr lang="en-US" dirty="0"/>
              <a:t> Ryu R1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66E0-8450-D74D-A953-B7C75D4A42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5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 the same time using NTP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66E0-8450-D74D-A953-B7C75D4A42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Listen 1 increase and decrease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66E0-8450-D74D-A953-B7C75D4A42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2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 </a:t>
            </a:r>
            <a:r>
              <a:rPr lang="en-US" dirty="0" err="1"/>
              <a:t>num</a:t>
            </a:r>
            <a:r>
              <a:rPr lang="en-US" dirty="0"/>
              <a:t> packet too low windows size.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66E0-8450-D74D-A953-B7C75D4A42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10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1Win server</a:t>
            </a:r>
          </a:p>
          <a:p>
            <a:r>
              <a:rPr lang="en-US" dirty="0"/>
              <a:t>2Simple Queue Structure</a:t>
            </a:r>
          </a:p>
          <a:p>
            <a:r>
              <a:rPr lang="en-US" dirty="0"/>
              <a:t>3Add more nodes – increase the complexity</a:t>
            </a:r>
          </a:p>
          <a:p>
            <a:r>
              <a:rPr lang="en-US" dirty="0"/>
              <a:t>4Increase accuracy</a:t>
            </a:r>
          </a:p>
          <a:p>
            <a:r>
              <a:rPr lang="en-US"/>
              <a:t>5Improve </a:t>
            </a:r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66E0-8450-D74D-A953-B7C75D4A42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3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large is the error and reason. tell that first. some else evaluation/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66E0-8450-D74D-A953-B7C75D4A42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0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80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60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34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2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0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043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39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154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3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82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3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586B75A-687E-405C-8A0B-8D00578BA2C3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0190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(null)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9C8A-4A04-FB4F-BFB7-7A21F573F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3837" y="2283243"/>
            <a:ext cx="5518066" cy="226855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A Distributed Virtual Time System for Embedded Linux Devices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EC26D-73DC-0B44-AF0F-CC5D2D56FE62}"/>
              </a:ext>
            </a:extLst>
          </p:cNvPr>
          <p:cNvSpPr txBox="1"/>
          <p:nvPr/>
        </p:nvSpPr>
        <p:spPr>
          <a:xfrm>
            <a:off x="9452472" y="5905040"/>
            <a:ext cx="2533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Yuan-An (Brian) Liu</a:t>
            </a:r>
          </a:p>
          <a:p>
            <a:pPr algn="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Christopher Hannon</a:t>
            </a:r>
          </a:p>
        </p:txBody>
      </p:sp>
    </p:spTree>
    <p:extLst>
      <p:ext uri="{BB962C8B-B14F-4D97-AF65-F5344CB8AC3E}">
        <p14:creationId xmlns:p14="http://schemas.microsoft.com/office/powerpoint/2010/main" val="169243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F51C-4D2F-5B47-9E1A-12178094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Method – VTGPIO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893A66-ECB5-ED40-AB59-5333D9433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366" y="1565572"/>
            <a:ext cx="3371727" cy="399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3C333C-5DC0-E24E-BCE1-9F776199B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"/>
          <a:stretch/>
        </p:blipFill>
        <p:spPr>
          <a:xfrm>
            <a:off x="5598159" y="1885285"/>
            <a:ext cx="5251442" cy="3174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7145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93C2-8734-6540-9F51-85F30F7B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Result – Evaluation1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C3A5F-EE14-EC4A-AA86-A5AAAB1C5589}"/>
              </a:ext>
            </a:extLst>
          </p:cNvPr>
          <p:cNvSpPr/>
          <p:nvPr/>
        </p:nvSpPr>
        <p:spPr>
          <a:xfrm>
            <a:off x="3048000" y="2105561"/>
            <a:ext cx="6096000" cy="14260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2000" b="1" dirty="0">
                <a:latin typeface="+mj-lt"/>
              </a:rPr>
              <a:t>Host ---&gt; </a:t>
            </a:r>
            <a:r>
              <a:rPr lang="en-US" sz="2000" b="1" dirty="0" err="1">
                <a:latin typeface="+mj-lt"/>
              </a:rPr>
              <a:t>NetCoor</a:t>
            </a:r>
            <a:r>
              <a:rPr lang="en-US" sz="2000" b="1" dirty="0">
                <a:latin typeface="+mj-lt"/>
              </a:rPr>
              <a:t>---&gt; kernel ---&gt; kernel ---&gt; Host</a:t>
            </a:r>
          </a:p>
          <a:p>
            <a:pPr algn="ctr">
              <a:spcAft>
                <a:spcPts val="1600"/>
              </a:spcAft>
            </a:pPr>
            <a:endParaRPr lang="en-US" sz="2000" b="1" dirty="0">
              <a:latin typeface="+mj-lt"/>
            </a:endParaRPr>
          </a:p>
          <a:p>
            <a:pPr algn="ctr">
              <a:spcAft>
                <a:spcPts val="1600"/>
              </a:spcAft>
            </a:pPr>
            <a:r>
              <a:rPr lang="en-US" sz="2000" b="1" dirty="0">
                <a:latin typeface="+mj-lt"/>
              </a:rPr>
              <a:t>∆T                 ∆T               ∆T               ∆T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B39D69-9100-CE48-A987-66B5968B44BF}"/>
              </a:ext>
            </a:extLst>
          </p:cNvPr>
          <p:cNvCxnSpPr>
            <a:cxnSpLocks/>
          </p:cNvCxnSpPr>
          <p:nvPr/>
        </p:nvCxnSpPr>
        <p:spPr>
          <a:xfrm flipV="1">
            <a:off x="4026504" y="2442029"/>
            <a:ext cx="0" cy="67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23C3DC-711E-184A-98C9-03881A41C30B}"/>
              </a:ext>
            </a:extLst>
          </p:cNvPr>
          <p:cNvCxnSpPr>
            <a:cxnSpLocks/>
          </p:cNvCxnSpPr>
          <p:nvPr/>
        </p:nvCxnSpPr>
        <p:spPr>
          <a:xfrm flipV="1">
            <a:off x="5562599" y="2472267"/>
            <a:ext cx="0" cy="67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3312DA-0B6D-E248-800D-15734AB7AD25}"/>
              </a:ext>
            </a:extLst>
          </p:cNvPr>
          <p:cNvCxnSpPr>
            <a:cxnSpLocks/>
          </p:cNvCxnSpPr>
          <p:nvPr/>
        </p:nvCxnSpPr>
        <p:spPr>
          <a:xfrm flipV="1">
            <a:off x="6793896" y="2472267"/>
            <a:ext cx="0" cy="67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52F54E-B7BF-9E4D-836A-BFAA0982226B}"/>
              </a:ext>
            </a:extLst>
          </p:cNvPr>
          <p:cNvCxnSpPr>
            <a:cxnSpLocks/>
          </p:cNvCxnSpPr>
          <p:nvPr/>
        </p:nvCxnSpPr>
        <p:spPr>
          <a:xfrm flipV="1">
            <a:off x="8130418" y="2442029"/>
            <a:ext cx="0" cy="67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0183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93C2-8734-6540-9F51-85F30F7B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Result – Evaluation2</a:t>
            </a:r>
            <a:endParaRPr lang="en-US" dirty="0"/>
          </a:p>
        </p:txBody>
      </p:sp>
      <p:pic>
        <p:nvPicPr>
          <p:cNvPr id="2050" name="Picture 2" descr="https://lh6.googleusercontent.com/15b149S6bcvrkEcq5MEQxbBF5zUdHB-3QW9RfTwKGHKn8OwF9iZ5YWRPHpTMYzyEEYs-pQdYOVW3bAMYyBHkkPFoluzsiZf8_XfQI925ldMkboz6wWPzCzuiG58TWZPdYyqGeVZjrdXW9A">
            <a:extLst>
              <a:ext uri="{FF2B5EF4-FFF2-40B4-BE49-F238E27FC236}">
                <a16:creationId xmlns:a16="http://schemas.microsoft.com/office/drawing/2014/main" id="{902BD0A7-EFCE-5345-A96A-8B31763F9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3183466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HqT0KqZjrU8Nsz0AWX9ukxKR5Vt_s2zfEEUbHGkHas5ozbzH-naDus5ABKyEGYBkLpoWJIypsc3JKi6LV3zZvpbo-bi0BA3YhuicVJ496QZMjBTCbSRDYZ5ssjWDTkWe1JSN3oO6HNxj_g">
            <a:extLst>
              <a:ext uri="{FF2B5EF4-FFF2-40B4-BE49-F238E27FC236}">
                <a16:creationId xmlns:a16="http://schemas.microsoft.com/office/drawing/2014/main" id="{36442180-F8CE-584B-8DDF-BD6CA40F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199216"/>
            <a:ext cx="1270000" cy="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15b149S6bcvrkEcq5MEQxbBF5zUdHB-3QW9RfTwKGHKn8OwF9iZ5YWRPHpTMYzyEEYs-pQdYOVW3bAMYyBHkkPFoluzsiZf8_XfQI925ldMkboz6wWPzCzuiG58TWZPdYyqGeVZjrdXW9A">
            <a:extLst>
              <a:ext uri="{FF2B5EF4-FFF2-40B4-BE49-F238E27FC236}">
                <a16:creationId xmlns:a16="http://schemas.microsoft.com/office/drawing/2014/main" id="{4D396801-1D12-E64A-BAFD-D19F77AC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83466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1038EC-ABDA-8D48-BCBD-8CB22DD0E8B2}"/>
              </a:ext>
            </a:extLst>
          </p:cNvPr>
          <p:cNvCxnSpPr>
            <a:stCxn id="2050" idx="0"/>
            <a:endCxn id="2052" idx="1"/>
          </p:cNvCxnSpPr>
          <p:nvPr/>
        </p:nvCxnSpPr>
        <p:spPr>
          <a:xfrm flipV="1">
            <a:off x="3581400" y="2691341"/>
            <a:ext cx="1447800" cy="49212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1F501F-865F-014C-AD22-C75B20545B9E}"/>
              </a:ext>
            </a:extLst>
          </p:cNvPr>
          <p:cNvCxnSpPr>
            <a:stCxn id="2052" idx="3"/>
            <a:endCxn id="8" idx="0"/>
          </p:cNvCxnSpPr>
          <p:nvPr/>
        </p:nvCxnSpPr>
        <p:spPr>
          <a:xfrm>
            <a:off x="6299200" y="2691341"/>
            <a:ext cx="1447800" cy="49212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F4CA8A67-3DCC-E840-9C7C-013BCFB08A1E}"/>
              </a:ext>
            </a:extLst>
          </p:cNvPr>
          <p:cNvSpPr/>
          <p:nvPr/>
        </p:nvSpPr>
        <p:spPr>
          <a:xfrm>
            <a:off x="4542366" y="3183466"/>
            <a:ext cx="2243667" cy="2243667"/>
          </a:xfrm>
          <a:prstGeom prst="circularArrow">
            <a:avLst>
              <a:gd name="adj1" fmla="val 4330"/>
              <a:gd name="adj2" fmla="val 1002969"/>
              <a:gd name="adj3" fmla="val 20493834"/>
              <a:gd name="adj4" fmla="val 823947"/>
              <a:gd name="adj5" fmla="val 101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2BB97-959A-5547-9BD9-CFB504F24CD5}"/>
              </a:ext>
            </a:extLst>
          </p:cNvPr>
          <p:cNvSpPr txBox="1"/>
          <p:nvPr/>
        </p:nvSpPr>
        <p:spPr>
          <a:xfrm>
            <a:off x="5156200" y="4072467"/>
            <a:ext cx="105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iPerf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1B9281B-EB61-174D-807B-23BD4871F629}"/>
              </a:ext>
            </a:extLst>
          </p:cNvPr>
          <p:cNvSpPr/>
          <p:nvPr/>
        </p:nvSpPr>
        <p:spPr>
          <a:xfrm>
            <a:off x="6299200" y="1511965"/>
            <a:ext cx="1972733" cy="687251"/>
          </a:xfrm>
          <a:prstGeom prst="wedgeRoundRectCallout">
            <a:avLst>
              <a:gd name="adj1" fmla="val -46491"/>
              <a:gd name="adj2" fmla="val 8557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VLAN</a:t>
            </a:r>
          </a:p>
          <a:p>
            <a:pPr algn="ctr"/>
            <a:r>
              <a:rPr lang="en-US" dirty="0"/>
              <a:t>Open </a:t>
            </a:r>
            <a:r>
              <a:rPr lang="en-US" dirty="0" err="1"/>
              <a:t>vSwitch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9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2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E473-BB10-0544-98A3-A514CE06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 - Overhead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0399B3-FBDF-384E-888A-57ACA59EC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574" y="1587828"/>
            <a:ext cx="6386897" cy="4257931"/>
          </a:xfrm>
        </p:spPr>
      </p:pic>
    </p:spTree>
    <p:extLst>
      <p:ext uri="{BB962C8B-B14F-4D97-AF65-F5344CB8AC3E}">
        <p14:creationId xmlns:p14="http://schemas.microsoft.com/office/powerpoint/2010/main" val="288803482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E473-BB10-0544-98A3-A514CE06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 - Overhead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3F5F5-49C8-6747-84EE-A79E9A89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91" y="2392060"/>
            <a:ext cx="4955490" cy="3303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06666E-8F9E-CF4D-90B1-A5D9F4022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88" y="595776"/>
            <a:ext cx="4113504" cy="2742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CE0C7-DA2C-1646-A30C-C9BEB8E9F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988" y="3914606"/>
            <a:ext cx="4113504" cy="2742336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138B9AB8-EFBE-8344-BD1D-351110705111}"/>
              </a:ext>
            </a:extLst>
          </p:cNvPr>
          <p:cNvSpPr/>
          <p:nvPr/>
        </p:nvSpPr>
        <p:spPr>
          <a:xfrm>
            <a:off x="1995854" y="3015763"/>
            <a:ext cx="984739" cy="975947"/>
          </a:xfrm>
          <a:prstGeom prst="donut">
            <a:avLst>
              <a:gd name="adj" fmla="val 156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47F403EC-118E-194D-989F-8C8755E775C5}"/>
              </a:ext>
            </a:extLst>
          </p:cNvPr>
          <p:cNvSpPr/>
          <p:nvPr/>
        </p:nvSpPr>
        <p:spPr>
          <a:xfrm>
            <a:off x="7071946" y="1147778"/>
            <a:ext cx="984739" cy="975947"/>
          </a:xfrm>
          <a:prstGeom prst="donut">
            <a:avLst>
              <a:gd name="adj" fmla="val 156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7EE886A1-554D-0841-AC5E-B56D6389D4DB}"/>
              </a:ext>
            </a:extLst>
          </p:cNvPr>
          <p:cNvSpPr/>
          <p:nvPr/>
        </p:nvSpPr>
        <p:spPr>
          <a:xfrm>
            <a:off x="6957646" y="4797800"/>
            <a:ext cx="984739" cy="975947"/>
          </a:xfrm>
          <a:prstGeom prst="donut">
            <a:avLst>
              <a:gd name="adj" fmla="val 156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FE5A-E0C7-304D-B47C-DBA46D149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" y="358131"/>
            <a:ext cx="2324237" cy="152715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F83DC2-2690-D542-9D9E-B3DDF997B158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740229" y="808056"/>
            <a:ext cx="848062" cy="32358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F9634-9E90-1049-A530-35FA047B0986}"/>
              </a:ext>
            </a:extLst>
          </p:cNvPr>
          <p:cNvCxnSpPr>
            <a:cxnSpLocks/>
            <a:stCxn id="2" idx="2"/>
          </p:cNvCxnSpPr>
          <p:nvPr/>
        </p:nvCxnSpPr>
        <p:spPr>
          <a:xfrm flipH="1" flipV="1">
            <a:off x="740230" y="1346671"/>
            <a:ext cx="5850744" cy="5386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4FFF87-6A69-D347-A782-D347EB1FBB8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360714" y="1767963"/>
            <a:ext cx="7448026" cy="21466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E473-BB10-0544-98A3-A514CE06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 -CDF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B5CD1-8E22-6E4F-934B-27621979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31" y="1885285"/>
            <a:ext cx="4622954" cy="3081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A2687-E380-574C-BA26-F85DCCBF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67" y="1885284"/>
            <a:ext cx="4622954" cy="30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0F63-7C90-F443-892C-D9592FDE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 – </a:t>
            </a:r>
            <a:r>
              <a:rPr lang="en-US" dirty="0" err="1"/>
              <a:t>iPerf</a:t>
            </a:r>
            <a:r>
              <a:rPr lang="en-US" dirty="0"/>
              <a:t> Benchmarking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0338D-30FC-194E-8FBF-C814A0119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579"/>
          <a:stretch/>
        </p:blipFill>
        <p:spPr>
          <a:xfrm>
            <a:off x="1953352" y="1885285"/>
            <a:ext cx="5789949" cy="1620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0C511-7FE8-EC44-8ACB-E7C00DF6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27"/>
          <a:stretch/>
        </p:blipFill>
        <p:spPr>
          <a:xfrm>
            <a:off x="1953352" y="4032173"/>
            <a:ext cx="7675390" cy="191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43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E473-BB10-0544-98A3-A514CE06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3826F-055A-2144-BDCE-A5FDE1E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server</a:t>
            </a:r>
          </a:p>
          <a:p>
            <a:r>
              <a:rPr lang="en-US" dirty="0"/>
              <a:t>Simple Queue Structure</a:t>
            </a:r>
          </a:p>
          <a:p>
            <a:r>
              <a:rPr lang="en-US" dirty="0"/>
              <a:t>Add more nodes – increase the complexity</a:t>
            </a:r>
          </a:p>
          <a:p>
            <a:r>
              <a:rPr lang="en-US" dirty="0"/>
              <a:t>Increase accuracy</a:t>
            </a:r>
          </a:p>
          <a:p>
            <a:r>
              <a:rPr lang="en-US" dirty="0"/>
              <a:t>Improve evaluation</a:t>
            </a:r>
          </a:p>
        </p:txBody>
      </p:sp>
    </p:spTree>
    <p:extLst>
      <p:ext uri="{BB962C8B-B14F-4D97-AF65-F5344CB8AC3E}">
        <p14:creationId xmlns:p14="http://schemas.microsoft.com/office/powerpoint/2010/main" val="3698444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B6B3-B2EA-2843-9B16-AE16EFC0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981" y="2857194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236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E4EF-F173-8D49-B6BB-B5541852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3EB3-8E2A-7A45-A6E7-816BA9808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Times New Roman" charset="0"/>
              </a:rPr>
              <a:t>Christopher Hannon, </a:t>
            </a:r>
            <a:r>
              <a:rPr lang="en-US" dirty="0" err="1">
                <a:latin typeface="Times New Roman" charset="0"/>
              </a:rPr>
              <a:t>Jiaqi</a:t>
            </a:r>
            <a:r>
              <a:rPr lang="en-US" dirty="0">
                <a:latin typeface="Times New Roman" charset="0"/>
              </a:rPr>
              <a:t> Yan, Dong </a:t>
            </a:r>
            <a:r>
              <a:rPr lang="en-US" dirty="0" err="1">
                <a:latin typeface="Times New Roman" charset="0"/>
              </a:rPr>
              <a:t>Jin</a:t>
            </a:r>
            <a:r>
              <a:rPr lang="en-US" dirty="0">
                <a:latin typeface="Times New Roman" charset="0"/>
              </a:rPr>
              <a:t>: </a:t>
            </a:r>
            <a:r>
              <a:rPr lang="en-US" dirty="0" err="1">
                <a:latin typeface="Times New Roman" charset="0"/>
              </a:rPr>
              <a:t>DSSnet</a:t>
            </a:r>
            <a:r>
              <a:rPr lang="en-US" dirty="0">
                <a:latin typeface="Times New Roman" charset="0"/>
              </a:rPr>
              <a:t>: A Smart Grid Modeling Platform Combining Electrical Power Distribution System Simulation and Software Defined Networking Emulation</a:t>
            </a:r>
          </a:p>
          <a:p>
            <a:pPr marL="457200" indent="-457200">
              <a:buAutoNum type="arabicPeriod"/>
            </a:pPr>
            <a:r>
              <a:rPr lang="en-US" dirty="0">
                <a:latin typeface="Times New Roman" charset="0"/>
              </a:rPr>
              <a:t>Christopher Hannon, Neil Getty: Heterogeneous Distributed Embedded Linux System for Hardware-in-the-Loop Smart Grid Testbed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Diego L. C. Dutra,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Edilson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Corrêa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Claudio L. Amorim: An efficient virtual system clock for the wireless raspberry pi computer platform  </a:t>
            </a:r>
          </a:p>
          <a:p>
            <a:pPr marL="457200" indent="-457200">
              <a:buAutoNum type="arabicPeriod"/>
            </a:pPr>
            <a:endParaRPr lang="en-US" dirty="0">
              <a:latin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9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C564-E3A5-FA4C-B4AD-729ECE7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38E4-B287-484C-8644-49090F0DE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Architecture</a:t>
            </a:r>
          </a:p>
          <a:p>
            <a:r>
              <a:rPr lang="en-US" sz="2400" dirty="0"/>
              <a:t>Method</a:t>
            </a:r>
          </a:p>
          <a:p>
            <a:r>
              <a:rPr lang="en-US" sz="2400" dirty="0"/>
              <a:t>Result</a:t>
            </a:r>
          </a:p>
          <a:p>
            <a:r>
              <a:rPr lang="en-US" sz="2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90754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4807-F73B-604A-858A-F26E91AD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332" y="2770270"/>
            <a:ext cx="7943924" cy="15706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We will keep enlarging the structure!</a:t>
            </a:r>
          </a:p>
        </p:txBody>
      </p:sp>
    </p:spTree>
    <p:extLst>
      <p:ext uri="{BB962C8B-B14F-4D97-AF65-F5344CB8AC3E}">
        <p14:creationId xmlns:p14="http://schemas.microsoft.com/office/powerpoint/2010/main" val="247701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E473-BB10-0544-98A3-A514CE06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3826F-055A-2144-BDCE-A5FDE1E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Pausing and resuming any specified processes in the perception of their own virtual clocks</a:t>
            </a:r>
          </a:p>
          <a:p>
            <a:r>
              <a:rPr lang="en-US" dirty="0"/>
              <a:t>Utilize hardware interrupts to communicate between Linux devices for rapid synchronization of the distributed virtual time system. </a:t>
            </a:r>
          </a:p>
        </p:txBody>
      </p:sp>
    </p:spTree>
    <p:extLst>
      <p:ext uri="{BB962C8B-B14F-4D97-AF65-F5344CB8AC3E}">
        <p14:creationId xmlns:p14="http://schemas.microsoft.com/office/powerpoint/2010/main" val="104158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8B4A-A430-0245-B8A3-6030A516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 - Concept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73446A-70CF-AF49-9110-8128CEA9F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125392"/>
              </p:ext>
            </p:extLst>
          </p:nvPr>
        </p:nvGraphicFramePr>
        <p:xfrm>
          <a:off x="6911710" y="2382308"/>
          <a:ext cx="1665023" cy="933450"/>
        </p:xfrm>
        <a:graphic>
          <a:graphicData uri="http://schemas.openxmlformats.org/drawingml/2006/table">
            <a:tbl>
              <a:tblPr/>
              <a:tblGrid>
                <a:gridCol w="885825">
                  <a:extLst>
                    <a:ext uri="{9D8B030D-6E8A-4147-A177-3AD203B41FA5}">
                      <a16:colId xmlns:a16="http://schemas.microsoft.com/office/drawing/2014/main" val="3461439952"/>
                    </a:ext>
                  </a:extLst>
                </a:gridCol>
                <a:gridCol w="779198">
                  <a:extLst>
                    <a:ext uri="{9D8B030D-6E8A-4147-A177-3AD203B41FA5}">
                      <a16:colId xmlns:a16="http://schemas.microsoft.com/office/drawing/2014/main" val="799646382"/>
                    </a:ext>
                  </a:extLst>
                </a:gridCol>
              </a:tblGrid>
              <a:tr h="438150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VT Manager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3614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Network Coordinator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Host Activities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86334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BC435423-9722-944F-9FD8-9EB57593E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438" y="3584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7B3E8-6DFB-3642-986E-3F3003117D8E}"/>
              </a:ext>
            </a:extLst>
          </p:cNvPr>
          <p:cNvSpPr/>
          <p:nvPr/>
        </p:nvSpPr>
        <p:spPr>
          <a:xfrm>
            <a:off x="2932377" y="3449108"/>
            <a:ext cx="166502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Host 1</a:t>
            </a:r>
          </a:p>
          <a:p>
            <a:pPr algn="ctr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EFB6EC-5BCA-934A-AE4A-DAB4BDF78211}"/>
              </a:ext>
            </a:extLst>
          </p:cNvPr>
          <p:cNvSpPr/>
          <p:nvPr/>
        </p:nvSpPr>
        <p:spPr>
          <a:xfrm>
            <a:off x="6911709" y="3449108"/>
            <a:ext cx="166502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Host 2</a:t>
            </a:r>
          </a:p>
          <a:p>
            <a:pPr algn="ctr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626B90-9413-1B44-B5B6-7C2360261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104162"/>
              </p:ext>
            </p:extLst>
          </p:nvPr>
        </p:nvGraphicFramePr>
        <p:xfrm>
          <a:off x="2932378" y="2382308"/>
          <a:ext cx="1665023" cy="933450"/>
        </p:xfrm>
        <a:graphic>
          <a:graphicData uri="http://schemas.openxmlformats.org/drawingml/2006/table">
            <a:tbl>
              <a:tblPr/>
              <a:tblGrid>
                <a:gridCol w="885825">
                  <a:extLst>
                    <a:ext uri="{9D8B030D-6E8A-4147-A177-3AD203B41FA5}">
                      <a16:colId xmlns:a16="http://schemas.microsoft.com/office/drawing/2014/main" val="3461439952"/>
                    </a:ext>
                  </a:extLst>
                </a:gridCol>
                <a:gridCol w="779198">
                  <a:extLst>
                    <a:ext uri="{9D8B030D-6E8A-4147-A177-3AD203B41FA5}">
                      <a16:colId xmlns:a16="http://schemas.microsoft.com/office/drawing/2014/main" val="799646382"/>
                    </a:ext>
                  </a:extLst>
                </a:gridCol>
              </a:tblGrid>
              <a:tr h="438150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VT Manager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3614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Network Coordinator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Host Activities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86334"/>
                  </a:ext>
                </a:extLst>
              </a:tr>
            </a:tbl>
          </a:graphicData>
        </a:graphic>
      </p:graphicFrame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D90541CA-27C5-B740-96A0-16E0037688CA}"/>
              </a:ext>
            </a:extLst>
          </p:cNvPr>
          <p:cNvSpPr/>
          <p:nvPr/>
        </p:nvSpPr>
        <p:spPr>
          <a:xfrm>
            <a:off x="4526889" y="2413393"/>
            <a:ext cx="2455333" cy="739382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Pause/Resume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83B13-0DB0-4145-8B9A-4C96055D2B37}"/>
              </a:ext>
            </a:extLst>
          </p:cNvPr>
          <p:cNvSpPr/>
          <p:nvPr/>
        </p:nvSpPr>
        <p:spPr>
          <a:xfrm>
            <a:off x="2932377" y="4879581"/>
            <a:ext cx="166502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Virtual Time Kernel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F36AAA-3916-D944-B819-D5B0090E21A1}"/>
              </a:ext>
            </a:extLst>
          </p:cNvPr>
          <p:cNvSpPr/>
          <p:nvPr/>
        </p:nvSpPr>
        <p:spPr>
          <a:xfrm>
            <a:off x="6901919" y="4879581"/>
            <a:ext cx="166502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Virtual Time Kernel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32491-AFD7-5E4E-9A11-0419C6B0F991}"/>
              </a:ext>
            </a:extLst>
          </p:cNvPr>
          <p:cNvSpPr/>
          <p:nvPr/>
        </p:nvSpPr>
        <p:spPr>
          <a:xfrm>
            <a:off x="4786575" y="5939076"/>
            <a:ext cx="19896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Breadboard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E81FEE-61FF-1841-8B46-2B6A83B36C91}"/>
              </a:ext>
            </a:extLst>
          </p:cNvPr>
          <p:cNvCxnSpPr>
            <a:stCxn id="16" idx="2"/>
            <a:endCxn id="18" idx="1"/>
          </p:cNvCxnSpPr>
          <p:nvPr/>
        </p:nvCxnSpPr>
        <p:spPr>
          <a:xfrm>
            <a:off x="3764889" y="5525912"/>
            <a:ext cx="1021686" cy="597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E40BB2-28E6-324E-B83F-CC079BAE6E7C}"/>
              </a:ext>
            </a:extLst>
          </p:cNvPr>
          <p:cNvCxnSpPr>
            <a:stCxn id="17" idx="2"/>
            <a:endCxn id="18" idx="3"/>
          </p:cNvCxnSpPr>
          <p:nvPr/>
        </p:nvCxnSpPr>
        <p:spPr>
          <a:xfrm flipH="1">
            <a:off x="6776242" y="5525912"/>
            <a:ext cx="958189" cy="597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C21092A-66BA-3942-8CA3-92BD5477C948}"/>
              </a:ext>
            </a:extLst>
          </p:cNvPr>
          <p:cNvSpPr/>
          <p:nvPr/>
        </p:nvSpPr>
        <p:spPr>
          <a:xfrm>
            <a:off x="6911710" y="5846743"/>
            <a:ext cx="241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Voltage Interrupt</a:t>
            </a:r>
            <a:endParaRPr lang="en-US" dirty="0">
              <a:latin typeface="-webkit-standard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7BD393-5DBA-2E4E-AFA7-DF50FB03C986}"/>
              </a:ext>
            </a:extLst>
          </p:cNvPr>
          <p:cNvSpPr/>
          <p:nvPr/>
        </p:nvSpPr>
        <p:spPr>
          <a:xfrm>
            <a:off x="2804160" y="2265680"/>
            <a:ext cx="1889760" cy="33528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C46CA8-9471-414C-8FDC-1CC0D012C646}"/>
              </a:ext>
            </a:extLst>
          </p:cNvPr>
          <p:cNvSpPr/>
          <p:nvPr/>
        </p:nvSpPr>
        <p:spPr>
          <a:xfrm>
            <a:off x="6786402" y="2265680"/>
            <a:ext cx="1889760" cy="33528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5DE57D-C555-334F-8047-069DF0D1B854}"/>
              </a:ext>
            </a:extLst>
          </p:cNvPr>
          <p:cNvSpPr txBox="1"/>
          <p:nvPr/>
        </p:nvSpPr>
        <p:spPr>
          <a:xfrm>
            <a:off x="2151749" y="1964673"/>
            <a:ext cx="65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6D3A9A-A24C-EB4E-9253-48B40452304B}"/>
              </a:ext>
            </a:extLst>
          </p:cNvPr>
          <p:cNvSpPr txBox="1"/>
          <p:nvPr/>
        </p:nvSpPr>
        <p:spPr>
          <a:xfrm>
            <a:off x="6207653" y="1905562"/>
            <a:ext cx="65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 2</a:t>
            </a:r>
          </a:p>
        </p:txBody>
      </p:sp>
    </p:spTree>
    <p:extLst>
      <p:ext uri="{BB962C8B-B14F-4D97-AF65-F5344CB8AC3E}">
        <p14:creationId xmlns:p14="http://schemas.microsoft.com/office/powerpoint/2010/main" val="10181888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1316D1-DB95-964E-88F8-AE76DF429A2A}"/>
              </a:ext>
            </a:extLst>
          </p:cNvPr>
          <p:cNvSpPr/>
          <p:nvPr/>
        </p:nvSpPr>
        <p:spPr>
          <a:xfrm>
            <a:off x="2423711" y="1885285"/>
            <a:ext cx="5777802" cy="395365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6E473-BB10-0544-98A3-A514CE06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dirty="0"/>
              <a:t>Architecture - </a:t>
            </a:r>
            <a:r>
              <a:rPr lang="en-US" altLang="zh-Hant" dirty="0"/>
              <a:t>The relationship between distributed systems.</a:t>
            </a:r>
            <a:br>
              <a:rPr lang="en-US" altLang="zh-Hant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76C0B2-F384-4F40-9DF5-0FEE9AED8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4" t="8807" b="2372"/>
          <a:stretch/>
        </p:blipFill>
        <p:spPr>
          <a:xfrm>
            <a:off x="2488683" y="1885285"/>
            <a:ext cx="5835314" cy="399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DBE744-2CA8-CD45-A534-6D8156F43DD1}"/>
              </a:ext>
            </a:extLst>
          </p:cNvPr>
          <p:cNvSpPr txBox="1"/>
          <p:nvPr/>
        </p:nvSpPr>
        <p:spPr>
          <a:xfrm>
            <a:off x="8615190" y="1861849"/>
            <a:ext cx="23686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has 2 major layers: Virtual Time Manager and Virtual Time kernel.</a:t>
            </a:r>
          </a:p>
          <a:p>
            <a:endParaRPr lang="en-US" dirty="0"/>
          </a:p>
          <a:p>
            <a:r>
              <a:rPr lang="en-US" dirty="0"/>
              <a:t>They are all connected using </a:t>
            </a:r>
            <a:r>
              <a:rPr lang="en-US" altLang="zh-Hant" dirty="0"/>
              <a:t>Ethernet, wireless networking and direct hardware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9402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E4B83F-3068-004E-984B-A9B18ACFBF5F}"/>
              </a:ext>
            </a:extLst>
          </p:cNvPr>
          <p:cNvSpPr/>
          <p:nvPr/>
        </p:nvSpPr>
        <p:spPr>
          <a:xfrm>
            <a:off x="2159306" y="2027104"/>
            <a:ext cx="4431667" cy="39991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6E473-BB10-0544-98A3-A514CE06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Architecture – distributed system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5ED829-DB51-3740-95E0-822E8E39E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678" t="4362" r="15548" b="6167"/>
          <a:stretch/>
        </p:blipFill>
        <p:spPr>
          <a:xfrm>
            <a:off x="2136704" y="2030604"/>
            <a:ext cx="4454269" cy="3997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BA85C3-9A03-9B49-943B-6B8F059058B7}"/>
              </a:ext>
            </a:extLst>
          </p:cNvPr>
          <p:cNvSpPr/>
          <p:nvPr/>
        </p:nvSpPr>
        <p:spPr>
          <a:xfrm>
            <a:off x="6970004" y="1930753"/>
            <a:ext cx="39256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t" dirty="0"/>
              <a:t>Architecture of distributed system composed of 3 communication channels: Ethernet, wireless management and direct hardware connection with general purpose and router Linux hardware.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Monitoring machine which is not in Virtual Time.</a:t>
            </a:r>
          </a:p>
          <a:p>
            <a:br>
              <a:rPr lang="en-US" i="1" dirty="0"/>
            </a:br>
            <a:r>
              <a:rPr lang="en-US" dirty="0"/>
              <a:t>Embedded Linux devices</a:t>
            </a:r>
          </a:p>
          <a:p>
            <a:endParaRPr lang="en-US" i="1" dirty="0"/>
          </a:p>
          <a:p>
            <a:r>
              <a:rPr lang="en-US" i="1" dirty="0"/>
              <a:t>wireless and  wired </a:t>
            </a:r>
            <a:r>
              <a:rPr lang="en-US" dirty="0"/>
              <a:t>indicate the connection between switches, router and nodes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67ED2A-DD77-7F42-A540-3C43FE156473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4712677" y="2572378"/>
            <a:ext cx="2257327" cy="148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455A9-3418-4844-967B-3B72A5E46444}"/>
              </a:ext>
            </a:extLst>
          </p:cNvPr>
          <p:cNvCxnSpPr>
            <a:cxnSpLocks/>
          </p:cNvCxnSpPr>
          <p:nvPr/>
        </p:nvCxnSpPr>
        <p:spPr>
          <a:xfrm flipH="1">
            <a:off x="6420897" y="4893547"/>
            <a:ext cx="622999" cy="495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A2FBA4-FD27-274D-BA90-EF16B8BE9E85}"/>
              </a:ext>
            </a:extLst>
          </p:cNvPr>
          <p:cNvCxnSpPr>
            <a:cxnSpLocks/>
          </p:cNvCxnSpPr>
          <p:nvPr/>
        </p:nvCxnSpPr>
        <p:spPr>
          <a:xfrm flipH="1" flipV="1">
            <a:off x="5184949" y="5054321"/>
            <a:ext cx="1785056" cy="580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142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BA3D-58F9-6D40-8C06-8195D56B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Architecture –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BED87-D9CF-EA4F-B49A-0CA1F44C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Debian 8 (</a:t>
            </a:r>
            <a:r>
              <a:rPr lang="en-US" dirty="0" err="1"/>
              <a:t>Bananian</a:t>
            </a:r>
            <a:r>
              <a:rPr lang="en-US" dirty="0"/>
              <a:t> 16.04)</a:t>
            </a:r>
          </a:p>
          <a:p>
            <a:r>
              <a:rPr lang="en-US" dirty="0"/>
              <a:t>Kernel 3.4.113+</a:t>
            </a:r>
          </a:p>
          <a:p>
            <a:r>
              <a:rPr lang="en-US" dirty="0" err="1"/>
              <a:t>OpenvSwitch</a:t>
            </a:r>
            <a:r>
              <a:rPr lang="en-US" dirty="0"/>
              <a:t> 2.3.0</a:t>
            </a:r>
          </a:p>
          <a:p>
            <a:r>
              <a:rPr lang="en-US" dirty="0"/>
              <a:t>Python 2.7.9</a:t>
            </a:r>
          </a:p>
          <a:p>
            <a:r>
              <a:rPr lang="en-US" dirty="0"/>
              <a:t>GCC 4.9.2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B1087-CF53-3841-B076-A2420D33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431" y="4669329"/>
            <a:ext cx="2374597" cy="15474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A2088-2DD0-A949-8D45-2B256690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19" y="2480493"/>
            <a:ext cx="2220017" cy="586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18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6943BE-BC80-6D4C-9C64-08CBD4DCBAD9}"/>
              </a:ext>
            </a:extLst>
          </p:cNvPr>
          <p:cNvSpPr/>
          <p:nvPr/>
        </p:nvSpPr>
        <p:spPr>
          <a:xfrm>
            <a:off x="1553378" y="1652530"/>
            <a:ext cx="5431316" cy="41203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6DD75-AD5A-C14F-9450-83F7DDBD9159}"/>
              </a:ext>
            </a:extLst>
          </p:cNvPr>
          <p:cNvSpPr/>
          <p:nvPr/>
        </p:nvSpPr>
        <p:spPr>
          <a:xfrm>
            <a:off x="1571858" y="1667047"/>
            <a:ext cx="6452786" cy="4667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6E473-BB10-0544-98A3-A514CE06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Method - Virtual Time Manager</a:t>
            </a:r>
          </a:p>
        </p:txBody>
      </p:sp>
      <p:pic>
        <p:nvPicPr>
          <p:cNvPr id="4" name="Picture 4" descr="https://lh3.googleusercontent.com/7FJi-Dj9AdZK-SYUFUU3xoeJZtj5T8aB9NfxHmls24nAC4J6C5ovc-QXEYWpDxo85TWrAywwGpUFrEPSWiHvyRVaouqnO8yFD3K6Mjk9gqrvqIKnioaN-z4KNXJ9yHw5FH2v0iNfQvs">
            <a:extLst>
              <a:ext uri="{FF2B5EF4-FFF2-40B4-BE49-F238E27FC236}">
                <a16:creationId xmlns:a16="http://schemas.microsoft.com/office/drawing/2014/main" id="{45B73BE1-8E64-8347-A844-41888AAFE5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77" y="1611962"/>
            <a:ext cx="6095882" cy="4571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21C35-D946-5E4B-A16E-4BF2905898EF}"/>
              </a:ext>
            </a:extLst>
          </p:cNvPr>
          <p:cNvSpPr txBox="1"/>
          <p:nvPr/>
        </p:nvSpPr>
        <p:spPr>
          <a:xfrm>
            <a:off x="8120243" y="1707937"/>
            <a:ext cx="29957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The host activity.</a:t>
            </a:r>
            <a:r>
              <a:rPr lang="zh-Hant" altLang="en-US" dirty="0"/>
              <a:t> </a:t>
            </a:r>
            <a:r>
              <a:rPr lang="en-US" altLang="zh-Hant" dirty="0"/>
              <a:t>The host can be either a Controller, a Switch or a Sensor.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The Network Coordinator (NC) which handles all pausing, resuming and other network communications.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7ADDA-19B9-B84E-9A3E-72CD807542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196026" y="301966"/>
            <a:ext cx="844210" cy="1405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95D5A678-C45A-724D-BF76-4D719958B947}"/>
              </a:ext>
            </a:extLst>
          </p:cNvPr>
          <p:cNvSpPr/>
          <p:nvPr/>
        </p:nvSpPr>
        <p:spPr>
          <a:xfrm>
            <a:off x="8993274" y="221064"/>
            <a:ext cx="1256045" cy="586992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2545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E473-BB10-0544-98A3-A514CE06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Method - VTGPIO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F013C-7C22-6247-925D-6912E7813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"/>
          <a:stretch/>
        </p:blipFill>
        <p:spPr>
          <a:xfrm>
            <a:off x="6390639" y="990936"/>
            <a:ext cx="4257041" cy="2573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34469-A9EE-234D-9523-3DE2EE6189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07587" y="479314"/>
            <a:ext cx="844210" cy="1405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47F6FFF-28DF-D64A-A2FA-4D4F34C0864A}"/>
              </a:ext>
            </a:extLst>
          </p:cNvPr>
          <p:cNvSpPr/>
          <p:nvPr/>
        </p:nvSpPr>
        <p:spPr>
          <a:xfrm>
            <a:off x="1001669" y="1346670"/>
            <a:ext cx="1256045" cy="586992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B2D94E6-EAA1-704D-A812-14C6A7002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1979" b="34811"/>
          <a:stretch/>
        </p:blipFill>
        <p:spPr>
          <a:xfrm>
            <a:off x="331595" y="4431591"/>
            <a:ext cx="10778309" cy="1876238"/>
          </a:xfrm>
        </p:spPr>
      </p:pic>
    </p:spTree>
    <p:extLst>
      <p:ext uri="{BB962C8B-B14F-4D97-AF65-F5344CB8AC3E}">
        <p14:creationId xmlns:p14="http://schemas.microsoft.com/office/powerpoint/2010/main" val="368110675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{A0D84A36-6E49-D745-A9F6-F37B6B76E73C}tf16401378</Template>
  <TotalTime>538</TotalTime>
  <Words>520</Words>
  <Application>Microsoft Macintosh PowerPoint</Application>
  <PresentationFormat>Widescreen</PresentationFormat>
  <Paragraphs>99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-webkit-standard</vt:lpstr>
      <vt:lpstr>MS Shell Dlg 2</vt:lpstr>
      <vt:lpstr>新細明體</vt:lpstr>
      <vt:lpstr>Arial</vt:lpstr>
      <vt:lpstr>Calibri</vt:lpstr>
      <vt:lpstr>Times New Roman</vt:lpstr>
      <vt:lpstr>Wingdings</vt:lpstr>
      <vt:lpstr>Wingdings 3</vt:lpstr>
      <vt:lpstr>Madison</vt:lpstr>
      <vt:lpstr>A Distributed Virtual Time System for Embedded Linux Devices</vt:lpstr>
      <vt:lpstr>Outline</vt:lpstr>
      <vt:lpstr>Introduction</vt:lpstr>
      <vt:lpstr>Introduction - Concept</vt:lpstr>
      <vt:lpstr>Architecture - The relationship between distributed systems. </vt:lpstr>
      <vt:lpstr>Architecture – distributed system</vt:lpstr>
      <vt:lpstr>Architecture – System</vt:lpstr>
      <vt:lpstr>Method - Virtual Time Manager</vt:lpstr>
      <vt:lpstr>Method - VTGPIO</vt:lpstr>
      <vt:lpstr>Method – VTGPIO</vt:lpstr>
      <vt:lpstr>Result – Evaluation1</vt:lpstr>
      <vt:lpstr>Result – Evaluation2</vt:lpstr>
      <vt:lpstr>Result - Overhead</vt:lpstr>
      <vt:lpstr>Result - Overhead</vt:lpstr>
      <vt:lpstr>Result -CDF</vt:lpstr>
      <vt:lpstr>Result – iPerf Benchmarking</vt:lpstr>
      <vt:lpstr>Future Work</vt:lpstr>
      <vt:lpstr>Questions?</vt:lpstr>
      <vt:lpstr>Reference</vt:lpstr>
      <vt:lpstr>We will keep enlarging the structure!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Distributed Virtual Time System for Embedded Linux Devices</dc:title>
  <dc:creator>Brian Liu</dc:creator>
  <cp:lastModifiedBy>Brian Liu</cp:lastModifiedBy>
  <cp:revision>61</cp:revision>
  <dcterms:created xsi:type="dcterms:W3CDTF">2018-04-20T22:46:15Z</dcterms:created>
  <dcterms:modified xsi:type="dcterms:W3CDTF">2018-04-24T00:26:58Z</dcterms:modified>
</cp:coreProperties>
</file>